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5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79" d="100"/>
          <a:sy n="79" d="100"/>
        </p:scale>
        <p:origin x="65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Open Restaurants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Sheet1!$A$2:$A$4</c:f>
              <c:strCache>
                <c:ptCount val="3"/>
                <c:pt idx="0">
                  <c:v>Year 0</c:v>
                </c:pt>
                <c:pt idx="1">
                  <c:v>Year 1</c:v>
                </c:pt>
                <c:pt idx="2">
                  <c:v>Year 5 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</c:v>
                </c:pt>
                <c:pt idx="1">
                  <c:v>40</c:v>
                </c:pt>
                <c:pt idx="2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C0D-44E0-8069-2B456614C2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6251439"/>
        <c:axId val="264019167"/>
      </c:lineChart>
      <c:catAx>
        <c:axId val="362514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4019167"/>
        <c:crosses val="autoZero"/>
        <c:auto val="1"/>
        <c:lblAlgn val="ctr"/>
        <c:lblOffset val="100"/>
        <c:noMultiLvlLbl val="0"/>
      </c:catAx>
      <c:valAx>
        <c:axId val="2640191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2514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69AC7D-9ACC-4B90-8E9C-EE73D9150FE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CD3BB856-229A-40D4-A739-9D4D2DAAA735}">
      <dgm:prSet/>
      <dgm:spPr/>
      <dgm:t>
        <a:bodyPr/>
        <a:lstStyle/>
        <a:p>
          <a:r>
            <a:rPr lang="en-IN"/>
            <a:t>Get individual topic for each restaurant and analyse.</a:t>
          </a:r>
          <a:endParaRPr lang="en-US"/>
        </a:p>
      </dgm:t>
    </dgm:pt>
    <dgm:pt modelId="{C642FE30-56D3-428F-AE8D-E12123BA894E}" type="parTrans" cxnId="{B717E175-A24C-4461-A44B-013B8FE1A934}">
      <dgm:prSet/>
      <dgm:spPr/>
      <dgm:t>
        <a:bodyPr/>
        <a:lstStyle/>
        <a:p>
          <a:endParaRPr lang="en-US"/>
        </a:p>
      </dgm:t>
    </dgm:pt>
    <dgm:pt modelId="{5498A6BB-3843-4E39-B02A-AC3D6EBF6322}" type="sibTrans" cxnId="{B717E175-A24C-4461-A44B-013B8FE1A934}">
      <dgm:prSet/>
      <dgm:spPr/>
      <dgm:t>
        <a:bodyPr/>
        <a:lstStyle/>
        <a:p>
          <a:endParaRPr lang="en-US"/>
        </a:p>
      </dgm:t>
    </dgm:pt>
    <dgm:pt modelId="{2BD5E609-6F7A-40D3-9836-7E7944E86229}">
      <dgm:prSet/>
      <dgm:spPr/>
      <dgm:t>
        <a:bodyPr/>
        <a:lstStyle/>
        <a:p>
          <a:r>
            <a:rPr lang="en-IN"/>
            <a:t>Instead of directly separating the reviews based on stars, perform sentiment analysis to get the relative polarity of reviews.</a:t>
          </a:r>
          <a:endParaRPr lang="en-US"/>
        </a:p>
      </dgm:t>
    </dgm:pt>
    <dgm:pt modelId="{114291AD-9EFE-40CA-B837-6CA29D2D5A0D}" type="parTrans" cxnId="{A3B2F216-0483-4993-9C9B-D604FBACA08D}">
      <dgm:prSet/>
      <dgm:spPr/>
      <dgm:t>
        <a:bodyPr/>
        <a:lstStyle/>
        <a:p>
          <a:endParaRPr lang="en-US"/>
        </a:p>
      </dgm:t>
    </dgm:pt>
    <dgm:pt modelId="{F6509BCC-B760-4F8B-A83A-13695CB14A86}" type="sibTrans" cxnId="{A3B2F216-0483-4993-9C9B-D604FBACA08D}">
      <dgm:prSet/>
      <dgm:spPr/>
      <dgm:t>
        <a:bodyPr/>
        <a:lstStyle/>
        <a:p>
          <a:endParaRPr lang="en-US"/>
        </a:p>
      </dgm:t>
    </dgm:pt>
    <dgm:pt modelId="{55D2734D-6EA5-45DE-A17A-A2A94B91ABF4}" type="pres">
      <dgm:prSet presAssocID="{F769AC7D-9ACC-4B90-8E9C-EE73D9150FE6}" presName="root" presStyleCnt="0">
        <dgm:presLayoutVars>
          <dgm:dir/>
          <dgm:resizeHandles val="exact"/>
        </dgm:presLayoutVars>
      </dgm:prSet>
      <dgm:spPr/>
    </dgm:pt>
    <dgm:pt modelId="{47788C95-C0BE-458B-AEDF-0F98E8597178}" type="pres">
      <dgm:prSet presAssocID="{CD3BB856-229A-40D4-A739-9D4D2DAAA735}" presName="compNode" presStyleCnt="0"/>
      <dgm:spPr/>
    </dgm:pt>
    <dgm:pt modelId="{608D066A-F874-480A-AD3C-3522A9BEE70A}" type="pres">
      <dgm:prSet presAssocID="{CD3BB856-229A-40D4-A739-9D4D2DAAA735}" presName="bgRect" presStyleLbl="bgShp" presStyleIdx="0" presStyleCnt="2"/>
      <dgm:spPr/>
    </dgm:pt>
    <dgm:pt modelId="{0364EA30-1BDB-49EC-8939-45074957EB08}" type="pres">
      <dgm:prSet presAssocID="{CD3BB856-229A-40D4-A739-9D4D2DAAA73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iter"/>
        </a:ext>
      </dgm:extLst>
    </dgm:pt>
    <dgm:pt modelId="{C8765D59-397C-4E8E-A836-0C3CDC81D4D1}" type="pres">
      <dgm:prSet presAssocID="{CD3BB856-229A-40D4-A739-9D4D2DAAA735}" presName="spaceRect" presStyleCnt="0"/>
      <dgm:spPr/>
    </dgm:pt>
    <dgm:pt modelId="{CDD8C535-E6F9-4A98-B9F8-74CC1FC80965}" type="pres">
      <dgm:prSet presAssocID="{CD3BB856-229A-40D4-A739-9D4D2DAAA735}" presName="parTx" presStyleLbl="revTx" presStyleIdx="0" presStyleCnt="2">
        <dgm:presLayoutVars>
          <dgm:chMax val="0"/>
          <dgm:chPref val="0"/>
        </dgm:presLayoutVars>
      </dgm:prSet>
      <dgm:spPr/>
    </dgm:pt>
    <dgm:pt modelId="{97481704-9AC1-468F-91B6-9312760728E6}" type="pres">
      <dgm:prSet presAssocID="{5498A6BB-3843-4E39-B02A-AC3D6EBF6322}" presName="sibTrans" presStyleCnt="0"/>
      <dgm:spPr/>
    </dgm:pt>
    <dgm:pt modelId="{2D709D84-9EEF-46C9-9146-825FC1571ACE}" type="pres">
      <dgm:prSet presAssocID="{2BD5E609-6F7A-40D3-9836-7E7944E86229}" presName="compNode" presStyleCnt="0"/>
      <dgm:spPr/>
    </dgm:pt>
    <dgm:pt modelId="{C15F190B-0D51-4662-ACB6-0EA796493ED7}" type="pres">
      <dgm:prSet presAssocID="{2BD5E609-6F7A-40D3-9836-7E7944E86229}" presName="bgRect" presStyleLbl="bgShp" presStyleIdx="1" presStyleCnt="2"/>
      <dgm:spPr/>
    </dgm:pt>
    <dgm:pt modelId="{2E35CF75-CA6A-49B5-856C-2FDDCCD051A3}" type="pres">
      <dgm:prSet presAssocID="{2BD5E609-6F7A-40D3-9836-7E7944E8622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ting2Star"/>
        </a:ext>
      </dgm:extLst>
    </dgm:pt>
    <dgm:pt modelId="{4E05B644-C645-4319-9CE6-FC0165EBA37F}" type="pres">
      <dgm:prSet presAssocID="{2BD5E609-6F7A-40D3-9836-7E7944E86229}" presName="spaceRect" presStyleCnt="0"/>
      <dgm:spPr/>
    </dgm:pt>
    <dgm:pt modelId="{85D71B45-ACA4-4DBD-8EE3-189B29C4F62D}" type="pres">
      <dgm:prSet presAssocID="{2BD5E609-6F7A-40D3-9836-7E7944E86229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A3B2F216-0483-4993-9C9B-D604FBACA08D}" srcId="{F769AC7D-9ACC-4B90-8E9C-EE73D9150FE6}" destId="{2BD5E609-6F7A-40D3-9836-7E7944E86229}" srcOrd="1" destOrd="0" parTransId="{114291AD-9EFE-40CA-B837-6CA29D2D5A0D}" sibTransId="{F6509BCC-B760-4F8B-A83A-13695CB14A86}"/>
    <dgm:cxn modelId="{CFA58E18-4FA9-424F-BB66-FF88F16E98A6}" type="presOf" srcId="{2BD5E609-6F7A-40D3-9836-7E7944E86229}" destId="{85D71B45-ACA4-4DBD-8EE3-189B29C4F62D}" srcOrd="0" destOrd="0" presId="urn:microsoft.com/office/officeart/2018/2/layout/IconVerticalSolidList"/>
    <dgm:cxn modelId="{B717E175-A24C-4461-A44B-013B8FE1A934}" srcId="{F769AC7D-9ACC-4B90-8E9C-EE73D9150FE6}" destId="{CD3BB856-229A-40D4-A739-9D4D2DAAA735}" srcOrd="0" destOrd="0" parTransId="{C642FE30-56D3-428F-AE8D-E12123BA894E}" sibTransId="{5498A6BB-3843-4E39-B02A-AC3D6EBF6322}"/>
    <dgm:cxn modelId="{FF43BAAB-A2D1-4A14-8404-C2C58A24813D}" type="presOf" srcId="{CD3BB856-229A-40D4-A739-9D4D2DAAA735}" destId="{CDD8C535-E6F9-4A98-B9F8-74CC1FC80965}" srcOrd="0" destOrd="0" presId="urn:microsoft.com/office/officeart/2018/2/layout/IconVerticalSolidList"/>
    <dgm:cxn modelId="{3AF086C6-C80E-40C3-86C7-ADA326705AFE}" type="presOf" srcId="{F769AC7D-9ACC-4B90-8E9C-EE73D9150FE6}" destId="{55D2734D-6EA5-45DE-A17A-A2A94B91ABF4}" srcOrd="0" destOrd="0" presId="urn:microsoft.com/office/officeart/2018/2/layout/IconVerticalSolidList"/>
    <dgm:cxn modelId="{AB6261EF-44C3-4603-9B6E-5CF531DED341}" type="presParOf" srcId="{55D2734D-6EA5-45DE-A17A-A2A94B91ABF4}" destId="{47788C95-C0BE-458B-AEDF-0F98E8597178}" srcOrd="0" destOrd="0" presId="urn:microsoft.com/office/officeart/2018/2/layout/IconVerticalSolidList"/>
    <dgm:cxn modelId="{B051DBEC-D905-4519-9ECE-609400CEBCEA}" type="presParOf" srcId="{47788C95-C0BE-458B-AEDF-0F98E8597178}" destId="{608D066A-F874-480A-AD3C-3522A9BEE70A}" srcOrd="0" destOrd="0" presId="urn:microsoft.com/office/officeart/2018/2/layout/IconVerticalSolidList"/>
    <dgm:cxn modelId="{95BDC42E-1208-4CC4-8489-4BA988A12652}" type="presParOf" srcId="{47788C95-C0BE-458B-AEDF-0F98E8597178}" destId="{0364EA30-1BDB-49EC-8939-45074957EB08}" srcOrd="1" destOrd="0" presId="urn:microsoft.com/office/officeart/2018/2/layout/IconVerticalSolidList"/>
    <dgm:cxn modelId="{E4E6B80B-AC91-4F32-8959-4E6F7414C7F0}" type="presParOf" srcId="{47788C95-C0BE-458B-AEDF-0F98E8597178}" destId="{C8765D59-397C-4E8E-A836-0C3CDC81D4D1}" srcOrd="2" destOrd="0" presId="urn:microsoft.com/office/officeart/2018/2/layout/IconVerticalSolidList"/>
    <dgm:cxn modelId="{0560D710-1A49-463A-A8F5-6907622DEFDC}" type="presParOf" srcId="{47788C95-C0BE-458B-AEDF-0F98E8597178}" destId="{CDD8C535-E6F9-4A98-B9F8-74CC1FC80965}" srcOrd="3" destOrd="0" presId="urn:microsoft.com/office/officeart/2018/2/layout/IconVerticalSolidList"/>
    <dgm:cxn modelId="{DEC8E293-0D24-4AE1-8FCF-9ED18EB18386}" type="presParOf" srcId="{55D2734D-6EA5-45DE-A17A-A2A94B91ABF4}" destId="{97481704-9AC1-468F-91B6-9312760728E6}" srcOrd="1" destOrd="0" presId="urn:microsoft.com/office/officeart/2018/2/layout/IconVerticalSolidList"/>
    <dgm:cxn modelId="{B5AA298A-E0AB-4F3F-8723-359B6E1DB9F0}" type="presParOf" srcId="{55D2734D-6EA5-45DE-A17A-A2A94B91ABF4}" destId="{2D709D84-9EEF-46C9-9146-825FC1571ACE}" srcOrd="2" destOrd="0" presId="urn:microsoft.com/office/officeart/2018/2/layout/IconVerticalSolidList"/>
    <dgm:cxn modelId="{0D66834D-6892-45B9-B6D6-67E3D7E094A6}" type="presParOf" srcId="{2D709D84-9EEF-46C9-9146-825FC1571ACE}" destId="{C15F190B-0D51-4662-ACB6-0EA796493ED7}" srcOrd="0" destOrd="0" presId="urn:microsoft.com/office/officeart/2018/2/layout/IconVerticalSolidList"/>
    <dgm:cxn modelId="{6868F696-8BB1-4728-BA22-65C7C33D7BF6}" type="presParOf" srcId="{2D709D84-9EEF-46C9-9146-825FC1571ACE}" destId="{2E35CF75-CA6A-49B5-856C-2FDDCCD051A3}" srcOrd="1" destOrd="0" presId="urn:microsoft.com/office/officeart/2018/2/layout/IconVerticalSolidList"/>
    <dgm:cxn modelId="{1B3BA7A7-C411-4CB7-B5B2-EB4624B14931}" type="presParOf" srcId="{2D709D84-9EEF-46C9-9146-825FC1571ACE}" destId="{4E05B644-C645-4319-9CE6-FC0165EBA37F}" srcOrd="2" destOrd="0" presId="urn:microsoft.com/office/officeart/2018/2/layout/IconVerticalSolidList"/>
    <dgm:cxn modelId="{15AD53BC-DBD1-4B25-9C9C-3010DC33A2A2}" type="presParOf" srcId="{2D709D84-9EEF-46C9-9146-825FC1571ACE}" destId="{85D71B45-ACA4-4DBD-8EE3-189B29C4F62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8D066A-F874-480A-AD3C-3522A9BEE70A}">
      <dsp:nvSpPr>
        <dsp:cNvPr id="0" name=""/>
        <dsp:cNvSpPr/>
      </dsp:nvSpPr>
      <dsp:spPr>
        <a:xfrm>
          <a:off x="0" y="748453"/>
          <a:ext cx="6046132" cy="138175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64EA30-1BDB-49EC-8939-45074957EB08}">
      <dsp:nvSpPr>
        <dsp:cNvPr id="0" name=""/>
        <dsp:cNvSpPr/>
      </dsp:nvSpPr>
      <dsp:spPr>
        <a:xfrm>
          <a:off x="417982" y="1059349"/>
          <a:ext cx="759967" cy="7599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D8C535-E6F9-4A98-B9F8-74CC1FC80965}">
      <dsp:nvSpPr>
        <dsp:cNvPr id="0" name=""/>
        <dsp:cNvSpPr/>
      </dsp:nvSpPr>
      <dsp:spPr>
        <a:xfrm>
          <a:off x="1595932" y="748453"/>
          <a:ext cx="4450200" cy="13817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236" tIns="146236" rIns="146236" bIns="1462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Get individual topic for each restaurant and analyse.</a:t>
          </a:r>
          <a:endParaRPr lang="en-US" sz="1900" kern="1200"/>
        </a:p>
      </dsp:txBody>
      <dsp:txXfrm>
        <a:off x="1595932" y="748453"/>
        <a:ext cx="4450200" cy="1381759"/>
      </dsp:txXfrm>
    </dsp:sp>
    <dsp:sp modelId="{C15F190B-0D51-4662-ACB6-0EA796493ED7}">
      <dsp:nvSpPr>
        <dsp:cNvPr id="0" name=""/>
        <dsp:cNvSpPr/>
      </dsp:nvSpPr>
      <dsp:spPr>
        <a:xfrm>
          <a:off x="0" y="2475652"/>
          <a:ext cx="6046132" cy="138175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35CF75-CA6A-49B5-856C-2FDDCCD051A3}">
      <dsp:nvSpPr>
        <dsp:cNvPr id="0" name=""/>
        <dsp:cNvSpPr/>
      </dsp:nvSpPr>
      <dsp:spPr>
        <a:xfrm>
          <a:off x="417982" y="2786548"/>
          <a:ext cx="759967" cy="7599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D71B45-ACA4-4DBD-8EE3-189B29C4F62D}">
      <dsp:nvSpPr>
        <dsp:cNvPr id="0" name=""/>
        <dsp:cNvSpPr/>
      </dsp:nvSpPr>
      <dsp:spPr>
        <a:xfrm>
          <a:off x="1595932" y="2475652"/>
          <a:ext cx="4450200" cy="13817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236" tIns="146236" rIns="146236" bIns="146236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kern="1200"/>
            <a:t>Instead of directly separating the reviews based on stars, perform sentiment analysis to get the relative polarity of reviews.</a:t>
          </a:r>
          <a:endParaRPr lang="en-US" sz="1900" kern="1200"/>
        </a:p>
      </dsp:txBody>
      <dsp:txXfrm>
        <a:off x="1595932" y="2475652"/>
        <a:ext cx="4450200" cy="13817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8332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842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8164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1499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73891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07709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430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00778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9850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4336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3128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9518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542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7238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8231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4864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8651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7CAAE24-E954-4F65-87BD-92A96F2BCFC2}" type="datetimeFigureOut">
              <a:rPr lang="en-IN" smtClean="0"/>
              <a:t>02-04-2020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D009FAB-009A-4E73-8676-55B45DECC71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789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3C1EF-C1E8-4FCA-B4CD-9F86831800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P-25: Analysing Yelp Reviews using NLP techniques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368DCD-9096-46EB-B69C-E75E3B599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57336" y="4002315"/>
            <a:ext cx="8676222" cy="1905000"/>
          </a:xfrm>
        </p:spPr>
        <p:txBody>
          <a:bodyPr/>
          <a:lstStyle/>
          <a:p>
            <a:endParaRPr lang="en-IN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/>
              <a:t> Shah Haard Prashant (CSCI 6509)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/>
              <a:t> Nishant </a:t>
            </a:r>
            <a:r>
              <a:rPr lang="en-IN" dirty="0" err="1"/>
              <a:t>Amoli</a:t>
            </a:r>
            <a:r>
              <a:rPr lang="en-IN" dirty="0"/>
              <a:t> (CSCI 6509) </a:t>
            </a:r>
          </a:p>
        </p:txBody>
      </p:sp>
    </p:spTree>
    <p:extLst>
      <p:ext uri="{BB962C8B-B14F-4D97-AF65-F5344CB8AC3E}">
        <p14:creationId xmlns:p14="http://schemas.microsoft.com/office/powerpoint/2010/main" val="1844072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05F02-9785-443D-A078-19CF58576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84" y="-14514"/>
            <a:ext cx="5176764" cy="1944914"/>
          </a:xfrm>
        </p:spPr>
        <p:txBody>
          <a:bodyPr/>
          <a:lstStyle/>
          <a:p>
            <a:r>
              <a:rPr lang="en-IN" dirty="0"/>
              <a:t>NMF topic modelling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B5DDD7C-2060-4550-951E-167560FE1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02" t="25673" r="7619" b="4400"/>
          <a:stretch/>
        </p:blipFill>
        <p:spPr>
          <a:xfrm>
            <a:off x="3681790" y="1364343"/>
            <a:ext cx="8239275" cy="47945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00AAB2-AB20-4BD5-B899-16C409CD0CCF}"/>
              </a:ext>
            </a:extLst>
          </p:cNvPr>
          <p:cNvSpPr txBox="1"/>
          <p:nvPr/>
        </p:nvSpPr>
        <p:spPr>
          <a:xfrm>
            <a:off x="338667" y="1930400"/>
            <a:ext cx="28351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More interpretable topics.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More even distribution of weights.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Convertible to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2424880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15452-BF36-451A-9B6F-6B478247A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042781" cy="1494971"/>
          </a:xfrm>
        </p:spPr>
        <p:txBody>
          <a:bodyPr/>
          <a:lstStyle/>
          <a:p>
            <a:r>
              <a:rPr lang="en-IN" dirty="0"/>
              <a:t>Normalizing and Mapping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0B102D3-CD83-4E3C-97C5-CFBE435F67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98" t="21023" r="18750" b="4973"/>
          <a:stretch/>
        </p:blipFill>
        <p:spPr>
          <a:xfrm>
            <a:off x="3672114" y="1083733"/>
            <a:ext cx="8376042" cy="548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94014C-B2EE-4D10-B34E-B39AD503B2A3}"/>
              </a:ext>
            </a:extLst>
          </p:cNvPr>
          <p:cNvSpPr txBox="1"/>
          <p:nvPr/>
        </p:nvSpPr>
        <p:spPr>
          <a:xfrm>
            <a:off x="275771" y="1141790"/>
            <a:ext cx="32415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Normalized the topic weights so they add up to 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Mapped the topics weights to each restaurant.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The sample is of average reviews, similarly for positive and negative.</a:t>
            </a:r>
          </a:p>
        </p:txBody>
      </p:sp>
    </p:spTree>
    <p:extLst>
      <p:ext uri="{BB962C8B-B14F-4D97-AF65-F5344CB8AC3E}">
        <p14:creationId xmlns:p14="http://schemas.microsoft.com/office/powerpoint/2010/main" val="601575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5CB505-28F4-4618-B164-D5F7495489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0" t="7625" r="9520"/>
          <a:stretch/>
        </p:blipFill>
        <p:spPr>
          <a:xfrm>
            <a:off x="3120570" y="0"/>
            <a:ext cx="8989181" cy="685800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E1818F2-A00B-480B-9283-AD4847AF1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2580" y="624114"/>
            <a:ext cx="327315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Visualizing Results : Positive reviews </a:t>
            </a:r>
          </a:p>
        </p:txBody>
      </p:sp>
    </p:spTree>
    <p:extLst>
      <p:ext uri="{BB962C8B-B14F-4D97-AF65-F5344CB8AC3E}">
        <p14:creationId xmlns:p14="http://schemas.microsoft.com/office/powerpoint/2010/main" val="2564289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E1818F2-A00B-480B-9283-AD4847AF1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3550" y="924077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Visualizing Results : Average reviews 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3280B1-2652-4568-802D-5811B3655F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4" t="6279" r="16389"/>
          <a:stretch/>
        </p:blipFill>
        <p:spPr>
          <a:xfrm>
            <a:off x="3106056" y="-22981"/>
            <a:ext cx="9085944" cy="6903962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85730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E1818F2-A00B-480B-9283-AD4847AF1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1284" y="1122438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Visualizing Results : Negative reviews 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873F242-032B-4E06-A5D0-C6A46DEFCA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7972" r="6745"/>
          <a:stretch/>
        </p:blipFill>
        <p:spPr>
          <a:xfrm>
            <a:off x="2997905" y="58056"/>
            <a:ext cx="9245531" cy="679994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584810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6193A-BF15-49D9-9D8D-09F1EE103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1430179"/>
            <a:ext cx="3029313" cy="36759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Future work</a:t>
            </a:r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7E475056-B0EB-44BE-8568-61ABEFB2E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4" y="0"/>
            <a:ext cx="8132066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F2C8E2EC-73A4-48C2-B4D7-D7726BD90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9971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Rectangle 14">
            <a:extLst>
              <a:ext uri="{FF2B5EF4-FFF2-40B4-BE49-F238E27FC236}">
                <a16:creationId xmlns:a16="http://schemas.microsoft.com/office/drawing/2014/main" id="{E82ABBDC-7A44-4AE8-A04F-B5495481B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94952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20" name="TextBox 3">
            <a:extLst>
              <a:ext uri="{FF2B5EF4-FFF2-40B4-BE49-F238E27FC236}">
                <a16:creationId xmlns:a16="http://schemas.microsoft.com/office/drawing/2014/main" id="{342486DE-6055-455F-93A2-224B46FAC0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2171084"/>
              </p:ext>
            </p:extLst>
          </p:nvPr>
        </p:nvGraphicFramePr>
        <p:xfrm>
          <a:off x="5054375" y="965200"/>
          <a:ext cx="6046133" cy="4605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91192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92721-5C37-407B-A981-1A1B8444C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061" y="0"/>
            <a:ext cx="9905998" cy="1692124"/>
          </a:xfrm>
        </p:spPr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5E8298-EC68-4169-9977-E4186CF2F99A}"/>
              </a:ext>
            </a:extLst>
          </p:cNvPr>
          <p:cNvSpPr txBox="1"/>
          <p:nvPr/>
        </p:nvSpPr>
        <p:spPr>
          <a:xfrm>
            <a:off x="508000" y="1586895"/>
            <a:ext cx="92843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cs typeface="Calibri" panose="020F0502020204030204" pitchFamily="34" charset="0"/>
              </a:rPr>
              <a:t>[1] H. </a:t>
            </a:r>
            <a:r>
              <a:rPr lang="en-IN" sz="2000" dirty="0" err="1">
                <a:cs typeface="Calibri" panose="020F0502020204030204" pitchFamily="34" charset="0"/>
              </a:rPr>
              <a:t>Parsa</a:t>
            </a:r>
            <a:r>
              <a:rPr lang="en-IN" sz="2000" dirty="0">
                <a:cs typeface="Calibri" panose="020F0502020204030204" pitchFamily="34" charset="0"/>
              </a:rPr>
              <a:t>, J. Self, D. </a:t>
            </a:r>
            <a:r>
              <a:rPr lang="en-IN" sz="2000" dirty="0" err="1">
                <a:cs typeface="Calibri" panose="020F0502020204030204" pitchFamily="34" charset="0"/>
              </a:rPr>
              <a:t>Njite</a:t>
            </a:r>
            <a:r>
              <a:rPr lang="en-IN" sz="2000" dirty="0">
                <a:cs typeface="Calibri" panose="020F0502020204030204" pitchFamily="34" charset="0"/>
              </a:rPr>
              <a:t> and T. King, "Why Restaurants Fail", </a:t>
            </a:r>
            <a:r>
              <a:rPr lang="en-IN" sz="2000" i="1" dirty="0">
                <a:cs typeface="Calibri" panose="020F0502020204030204" pitchFamily="34" charset="0"/>
              </a:rPr>
              <a:t>Cornell Hotel and Restaurant Administration Quarterly</a:t>
            </a:r>
            <a:r>
              <a:rPr lang="en-IN" sz="2000" dirty="0">
                <a:cs typeface="Calibri" panose="020F0502020204030204" pitchFamily="34" charset="0"/>
              </a:rPr>
              <a:t>, vol. 46, no. 3, pp. 304-322, 2005. Available: 10.1177/0010880405275598.</a:t>
            </a:r>
          </a:p>
          <a:p>
            <a:endParaRPr lang="en-IN" sz="2000" dirty="0"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cs typeface="Calibri" panose="020F0502020204030204" pitchFamily="34" charset="0"/>
              </a:rPr>
              <a:t>[2] J. Bellini, "The No. 1 thing to consider before opening a restaurant", </a:t>
            </a:r>
            <a:r>
              <a:rPr lang="en-IN" sz="2000" i="1" dirty="0">
                <a:cs typeface="Calibri" panose="020F0502020204030204" pitchFamily="34" charset="0"/>
              </a:rPr>
              <a:t>CNBC</a:t>
            </a:r>
            <a:r>
              <a:rPr lang="en-IN" sz="2000" dirty="0">
                <a:cs typeface="Calibri" panose="020F0502020204030204" pitchFamily="34" charset="0"/>
              </a:rPr>
              <a:t>, 2020. [Online]. Available: https://www.cnbc.com/2016/01/20/heres-the-real-reason-why-most-restaurants-fail.html. [Accessed: 02- Apr- 2020].</a:t>
            </a:r>
          </a:p>
          <a:p>
            <a:endParaRPr lang="en-IN" sz="2000" dirty="0"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cs typeface="Calibri" panose="020F0502020204030204" pitchFamily="34" charset="0"/>
              </a:rPr>
              <a:t>[3] </a:t>
            </a:r>
            <a:r>
              <a:rPr lang="en-IN" sz="2000" i="1" dirty="0">
                <a:cs typeface="Calibri" panose="020F0502020204030204" pitchFamily="34" charset="0"/>
              </a:rPr>
              <a:t>Yelp.ca</a:t>
            </a:r>
            <a:r>
              <a:rPr lang="en-IN" sz="2000" dirty="0">
                <a:cs typeface="Calibri" panose="020F0502020204030204" pitchFamily="34" charset="0"/>
              </a:rPr>
              <a:t>, 2020. [Online]. Available: https://www.yelp.ca/halifax. [Accessed: 02- Apr- 2020].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79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F400B-E728-4AB5-B121-F1127E85C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461" y="0"/>
            <a:ext cx="9905998" cy="1905000"/>
          </a:xfrm>
        </p:spPr>
        <p:txBody>
          <a:bodyPr/>
          <a:lstStyle/>
          <a:p>
            <a:r>
              <a:rPr lang="en-IN" dirty="0"/>
              <a:t>Why this topic?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41C04EFB-9EC5-4B5D-BCC6-E3863B249A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36888974"/>
              </p:ext>
            </p:extLst>
          </p:nvPr>
        </p:nvGraphicFramePr>
        <p:xfrm>
          <a:off x="7141029" y="2530324"/>
          <a:ext cx="4751010" cy="41643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AFBDB031-AFA6-43FE-88BA-A5F52352B8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044" y="0"/>
            <a:ext cx="3582956" cy="201264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824B74B-FFA5-43F9-AB22-D8BE98F634D0}"/>
              </a:ext>
            </a:extLst>
          </p:cNvPr>
          <p:cNvSpPr txBox="1"/>
          <p:nvPr/>
        </p:nvSpPr>
        <p:spPr>
          <a:xfrm>
            <a:off x="609600" y="1799771"/>
            <a:ext cx="59944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If 100 restaurants started this year, only 40 would survive till 2021.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Till 2025, 80% of those restaurants would be closed [1]. 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Restaurant industry is a rapidly growing industry and has fierce competition.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The primary reason for closing is the lack of self awareness [2]. 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Hence knowing what they are doing wrong could greatly help to correct and save the business.</a:t>
            </a:r>
          </a:p>
        </p:txBody>
      </p:sp>
    </p:spTree>
    <p:extLst>
      <p:ext uri="{BB962C8B-B14F-4D97-AF65-F5344CB8AC3E}">
        <p14:creationId xmlns:p14="http://schemas.microsoft.com/office/powerpoint/2010/main" val="1866452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F400B-E728-4AB5-B121-F1127E85C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39" y="-63646"/>
            <a:ext cx="6792960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/>
              <a:t>What About the dataset?</a:t>
            </a:r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6EFA61B-DB36-4A73-B4E9-A96ECD31B1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0" r="14816"/>
          <a:stretch/>
        </p:blipFill>
        <p:spPr>
          <a:xfrm>
            <a:off x="6826553" y="512838"/>
            <a:ext cx="5215467" cy="5955695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023BD7-ADF1-4E5B-BCB8-C7CA46987FD2}"/>
              </a:ext>
            </a:extLst>
          </p:cNvPr>
          <p:cNvSpPr txBox="1"/>
          <p:nvPr/>
        </p:nvSpPr>
        <p:spPr>
          <a:xfrm>
            <a:off x="343505" y="1456267"/>
            <a:ext cx="598956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Yelp has a huge collection of reviews.  Of various businesses as shown in image [3].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Our interest is in restaurant business. 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If a business owner can go through reviews and decide what is bad and what is good, then why use NLP?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Problem: Number of reviews is so large that it becomes tedious and almost impossible to decide.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Hence, applying topic modelling techniques of NLP can help.</a:t>
            </a:r>
          </a:p>
        </p:txBody>
      </p:sp>
    </p:spTree>
    <p:extLst>
      <p:ext uri="{BB962C8B-B14F-4D97-AF65-F5344CB8AC3E}">
        <p14:creationId xmlns:p14="http://schemas.microsoft.com/office/powerpoint/2010/main" val="2748219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A990A40-0582-4D02-8B73-77177A459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382" y="82247"/>
            <a:ext cx="9905998" cy="1905000"/>
          </a:xfrm>
        </p:spPr>
        <p:txBody>
          <a:bodyPr/>
          <a:lstStyle/>
          <a:p>
            <a:r>
              <a:rPr lang="en-IN" dirty="0"/>
              <a:t>Steps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B65113-209B-4C12-9E17-123A722B2127}"/>
              </a:ext>
            </a:extLst>
          </p:cNvPr>
          <p:cNvSpPr txBox="1"/>
          <p:nvPr/>
        </p:nvSpPr>
        <p:spPr>
          <a:xfrm>
            <a:off x="846667" y="1732038"/>
            <a:ext cx="1008742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2000" dirty="0"/>
              <a:t>Load data in mongo server and extract it through python script and </a:t>
            </a:r>
            <a:r>
              <a:rPr lang="en-IN" sz="2000" dirty="0" err="1"/>
              <a:t>jupyter</a:t>
            </a:r>
            <a:r>
              <a:rPr lang="en-IN" sz="2000" dirty="0"/>
              <a:t>.</a:t>
            </a:r>
          </a:p>
          <a:p>
            <a:endParaRPr lang="en-IN" sz="2000" dirty="0"/>
          </a:p>
          <a:p>
            <a:r>
              <a:rPr lang="en-IN" sz="2000" dirty="0"/>
              <a:t>2. Analyse the data and extract relevant restaurant information.</a:t>
            </a:r>
          </a:p>
          <a:p>
            <a:endParaRPr lang="en-IN" sz="2000" dirty="0"/>
          </a:p>
          <a:p>
            <a:r>
              <a:rPr lang="en-IN" sz="2000" dirty="0"/>
              <a:t>3. Clean the extracted data.</a:t>
            </a:r>
          </a:p>
          <a:p>
            <a:endParaRPr lang="en-IN" sz="2000" dirty="0"/>
          </a:p>
          <a:p>
            <a:r>
              <a:rPr lang="en-IN" sz="2000" dirty="0"/>
              <a:t>4.Remove the stop words and perform TF-IDF.</a:t>
            </a:r>
          </a:p>
          <a:p>
            <a:endParaRPr lang="en-IN" sz="2000" dirty="0"/>
          </a:p>
          <a:p>
            <a:r>
              <a:rPr lang="en-IN" sz="2000" dirty="0"/>
              <a:t>5. Apply topic modelling techniques like LDA, NMF.</a:t>
            </a:r>
          </a:p>
          <a:p>
            <a:endParaRPr lang="en-IN" sz="2000" dirty="0"/>
          </a:p>
          <a:p>
            <a:r>
              <a:rPr lang="en-IN" sz="2000" dirty="0"/>
              <a:t>6. Visualize the result.</a:t>
            </a:r>
          </a:p>
        </p:txBody>
      </p:sp>
    </p:spTree>
    <p:extLst>
      <p:ext uri="{BB962C8B-B14F-4D97-AF65-F5344CB8AC3E}">
        <p14:creationId xmlns:p14="http://schemas.microsoft.com/office/powerpoint/2010/main" val="3483243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CBF5-63C3-444F-B08A-566681F88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23" y="130629"/>
            <a:ext cx="5782733" cy="16687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Extracting and Analyzing data </a:t>
            </a:r>
          </a:p>
        </p:txBody>
      </p:sp>
      <p:pic>
        <p:nvPicPr>
          <p:cNvPr id="7" name="Picture 6" descr="A picture containing umbrella&#10;&#10;Description automatically generated">
            <a:extLst>
              <a:ext uri="{FF2B5EF4-FFF2-40B4-BE49-F238E27FC236}">
                <a16:creationId xmlns:a16="http://schemas.microsoft.com/office/drawing/2014/main" id="{44627DE7-CE0B-4153-8784-6A84833F9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346" y="174164"/>
            <a:ext cx="5461688" cy="3072198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3C1EA9-9D51-44C6-AFD1-88C61319BD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56" r="62162" b="22484"/>
          <a:stretch/>
        </p:blipFill>
        <p:spPr>
          <a:xfrm>
            <a:off x="6317346" y="3368531"/>
            <a:ext cx="5461688" cy="3358848"/>
          </a:xfrm>
          <a:prstGeom prst="rect">
            <a:avLst/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664373-34AB-4B2B-AD88-BEA79D924012}"/>
              </a:ext>
            </a:extLst>
          </p:cNvPr>
          <p:cNvSpPr txBox="1"/>
          <p:nvPr/>
        </p:nvSpPr>
        <p:spPr>
          <a:xfrm>
            <a:off x="290286" y="2109410"/>
            <a:ext cx="48913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6.6 million reviews of 192,000 restaurants in total.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21.4 % of those reviews are from Ontario province.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Selecting Ontario for further analysis.</a:t>
            </a:r>
          </a:p>
        </p:txBody>
      </p:sp>
    </p:spTree>
    <p:extLst>
      <p:ext uri="{BB962C8B-B14F-4D97-AF65-F5344CB8AC3E}">
        <p14:creationId xmlns:p14="http://schemas.microsoft.com/office/powerpoint/2010/main" val="3256405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8E8FF-CB0F-4A0F-9703-FC9F48D93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86" y="328991"/>
            <a:ext cx="6990268" cy="71096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Classifying the reviews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10762B7-6641-495B-BBE4-9082E8DAEC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11" b="4869"/>
          <a:stretch/>
        </p:blipFill>
        <p:spPr>
          <a:xfrm>
            <a:off x="6055270" y="1113282"/>
            <a:ext cx="5919015" cy="481822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065E3A-0024-47EE-B1ED-902962542E27}"/>
              </a:ext>
            </a:extLst>
          </p:cNvPr>
          <p:cNvSpPr txBox="1"/>
          <p:nvPr/>
        </p:nvSpPr>
        <p:spPr>
          <a:xfrm>
            <a:off x="730551" y="1344990"/>
            <a:ext cx="501226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Businesses with &gt; 300 reviews.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3-Categories.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1/2 stars: negative review topic modelling.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3 stars : average review topic modelling.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4/5 stars: used for positive review topic modelling.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619601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6F8DE-2EE5-4715-858E-17FBE426B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2" y="0"/>
            <a:ext cx="6038768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Cleaning, Stop-words removal and </a:t>
            </a:r>
            <a:r>
              <a:rPr lang="en-US" dirty="0" err="1"/>
              <a:t>tf-idf</a:t>
            </a:r>
            <a:endParaRPr lang="en-US" dirty="0"/>
          </a:p>
        </p:txBody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C2CAC0E2-A334-4A65-B7FA-9BDDAD042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0"/>
            <a:ext cx="465734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1CA7265-E912-4033-82BE-E61CBDA3E8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8" r="40684" b="3"/>
          <a:stretch/>
        </p:blipFill>
        <p:spPr>
          <a:xfrm>
            <a:off x="6257653" y="0"/>
            <a:ext cx="5491703" cy="3323772"/>
          </a:xfrm>
          <a:prstGeom prst="rect">
            <a:avLst/>
          </a:prstGeom>
        </p:spPr>
      </p:pic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8F5EF2F-E088-4AFD-AC1A-57DA291A74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70" t="7487" r="2755" b="14410"/>
          <a:stretch/>
        </p:blipFill>
        <p:spPr>
          <a:xfrm>
            <a:off x="6257653" y="3113313"/>
            <a:ext cx="5934347" cy="374468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C275AFF-CB66-4CC9-8AAA-9820E739F733}"/>
              </a:ext>
            </a:extLst>
          </p:cNvPr>
          <p:cNvSpPr txBox="1"/>
          <p:nvPr/>
        </p:nvSpPr>
        <p:spPr>
          <a:xfrm>
            <a:off x="251581" y="1794933"/>
            <a:ext cx="52638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The reviews were cleaned for URL's , special characters.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The standard collection of stop words is not sufficient for reviews and hence we included more frequent stop words that would appear in reviews and are not useful.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1-gram approach = ‘ice’.</a:t>
            </a:r>
          </a:p>
          <a:p>
            <a:r>
              <a:rPr lang="en-IN" sz="20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2-gram approach = ‘ice cream’.  </a:t>
            </a:r>
          </a:p>
        </p:txBody>
      </p:sp>
    </p:spTree>
    <p:extLst>
      <p:ext uri="{BB962C8B-B14F-4D97-AF65-F5344CB8AC3E}">
        <p14:creationId xmlns:p14="http://schemas.microsoft.com/office/powerpoint/2010/main" val="2562277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01D51-AA23-437F-80ED-1592ECC11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088" y="187995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TF-IDF Mean Words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395095-DD04-4184-9497-96419B79BD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717" y="3017763"/>
            <a:ext cx="10916463" cy="3131262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18F090-B97C-4E43-9C09-4DE45F91E9EC}"/>
              </a:ext>
            </a:extLst>
          </p:cNvPr>
          <p:cNvSpPr txBox="1"/>
          <p:nvPr/>
        </p:nvSpPr>
        <p:spPr>
          <a:xfrm>
            <a:off x="219380" y="1475619"/>
            <a:ext cx="90262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The image shows mean of all similar topics and selecting top 10 from them.</a:t>
            </a:r>
          </a:p>
        </p:txBody>
      </p:sp>
    </p:spTree>
    <p:extLst>
      <p:ext uri="{BB962C8B-B14F-4D97-AF65-F5344CB8AC3E}">
        <p14:creationId xmlns:p14="http://schemas.microsoft.com/office/powerpoint/2010/main" val="198355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35815-B18C-4D9A-8EA0-03164D105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819" y="-251580"/>
            <a:ext cx="3991428" cy="1905000"/>
          </a:xfrm>
        </p:spPr>
        <p:txBody>
          <a:bodyPr/>
          <a:lstStyle/>
          <a:p>
            <a:r>
              <a:rPr lang="en-IN" dirty="0"/>
              <a:t>LDA TOPICS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8CD9E81-DAC2-45B5-9A9D-CE676C2C2F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20" r="34313"/>
          <a:stretch/>
        </p:blipFill>
        <p:spPr>
          <a:xfrm>
            <a:off x="5619085" y="0"/>
            <a:ext cx="6572915" cy="67491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E543FE-F1BF-4998-B03B-8B92BDE08F3F}"/>
              </a:ext>
            </a:extLst>
          </p:cNvPr>
          <p:cNvSpPr txBox="1"/>
          <p:nvPr/>
        </p:nvSpPr>
        <p:spPr>
          <a:xfrm>
            <a:off x="154819" y="1717524"/>
            <a:ext cx="49832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LDA topic modelling done using count vectorizer - id2word.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Wall time: 3mins 8 sec using multicore with 10 passes and 15 workers.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Topic weights are not great for interpretation. </a:t>
            </a:r>
          </a:p>
        </p:txBody>
      </p:sp>
    </p:spTree>
    <p:extLst>
      <p:ext uri="{BB962C8B-B14F-4D97-AF65-F5344CB8AC3E}">
        <p14:creationId xmlns:p14="http://schemas.microsoft.com/office/powerpoint/2010/main" val="21616613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650</Words>
  <Application>Microsoft Office PowerPoint</Application>
  <PresentationFormat>Widescreen</PresentationFormat>
  <Paragraphs>93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Century Gothic</vt:lpstr>
      <vt:lpstr>Mesh</vt:lpstr>
      <vt:lpstr>P-25: Analysing Yelp Reviews using NLP techniques </vt:lpstr>
      <vt:lpstr>Why this topic?</vt:lpstr>
      <vt:lpstr>What About the dataset?</vt:lpstr>
      <vt:lpstr>Steps </vt:lpstr>
      <vt:lpstr>Extracting and Analyzing data </vt:lpstr>
      <vt:lpstr>Classifying the reviews</vt:lpstr>
      <vt:lpstr>Cleaning, Stop-words removal and tf-idf</vt:lpstr>
      <vt:lpstr>TF-IDF Mean Words</vt:lpstr>
      <vt:lpstr>LDA TOPICS</vt:lpstr>
      <vt:lpstr>NMF topic modelling</vt:lpstr>
      <vt:lpstr>Normalizing and Mapping</vt:lpstr>
      <vt:lpstr>Visualizing Results : Positive reviews </vt:lpstr>
      <vt:lpstr>Visualizing Results : Average reviews </vt:lpstr>
      <vt:lpstr>Visualizing Results : Negative reviews </vt:lpstr>
      <vt:lpstr>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P-25: Analysing Yelp Reviews using NLP techniques </dc:title>
  <dc:creator>Shah Haard Prashant</dc:creator>
  <cp:lastModifiedBy>Shah Haard Prashant</cp:lastModifiedBy>
  <cp:revision>1</cp:revision>
  <dcterms:created xsi:type="dcterms:W3CDTF">2020-04-02T21:02:42Z</dcterms:created>
  <dcterms:modified xsi:type="dcterms:W3CDTF">2020-04-02T21:03:30Z</dcterms:modified>
</cp:coreProperties>
</file>